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0"/>
  </p:notesMasterIdLst>
  <p:sldIdLst>
    <p:sldId id="256" r:id="rId2"/>
    <p:sldId id="322" r:id="rId3"/>
    <p:sldId id="285" r:id="rId4"/>
    <p:sldId id="309" r:id="rId5"/>
    <p:sldId id="294" r:id="rId6"/>
    <p:sldId id="295" r:id="rId7"/>
    <p:sldId id="293" r:id="rId8"/>
    <p:sldId id="320" r:id="rId9"/>
    <p:sldId id="289" r:id="rId10"/>
    <p:sldId id="286" r:id="rId11"/>
    <p:sldId id="297" r:id="rId12"/>
    <p:sldId id="299" r:id="rId13"/>
    <p:sldId id="298" r:id="rId14"/>
    <p:sldId id="300" r:id="rId15"/>
    <p:sldId id="317" r:id="rId16"/>
    <p:sldId id="323" r:id="rId17"/>
    <p:sldId id="290" r:id="rId18"/>
    <p:sldId id="311" r:id="rId19"/>
    <p:sldId id="316" r:id="rId20"/>
    <p:sldId id="314" r:id="rId21"/>
    <p:sldId id="315" r:id="rId22"/>
    <p:sldId id="321" r:id="rId23"/>
    <p:sldId id="291" r:id="rId24"/>
    <p:sldId id="324" r:id="rId25"/>
    <p:sldId id="305" r:id="rId26"/>
    <p:sldId id="304" r:id="rId27"/>
    <p:sldId id="306" r:id="rId28"/>
    <p:sldId id="31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41" autoAdjust="0"/>
  </p:normalViewPr>
  <p:slideViewPr>
    <p:cSldViewPr snapToGrid="0">
      <p:cViewPr varScale="1">
        <p:scale>
          <a:sx n="56" d="100"/>
          <a:sy n="56" d="100"/>
        </p:scale>
        <p:origin x="10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2C5AF-640D-4D79-B8CD-9B571A45C9B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8357CD4-B15F-4AA0-B486-B35D8B525208}">
      <dgm:prSet/>
      <dgm:spPr/>
      <dgm:t>
        <a:bodyPr/>
        <a:lstStyle/>
        <a:p>
          <a:r>
            <a:rPr lang="en-US"/>
            <a:t>Simple binary problem</a:t>
          </a:r>
        </a:p>
      </dgm:t>
    </dgm:pt>
    <dgm:pt modelId="{E5913534-C18C-4CFC-87B5-552E95D1ABF6}" type="parTrans" cxnId="{DA0A1E00-0343-4376-93E3-3A3F46C71149}">
      <dgm:prSet/>
      <dgm:spPr/>
      <dgm:t>
        <a:bodyPr/>
        <a:lstStyle/>
        <a:p>
          <a:endParaRPr lang="en-US"/>
        </a:p>
      </dgm:t>
    </dgm:pt>
    <dgm:pt modelId="{0CEB113A-D168-4BA8-8725-A172B326FD8A}" type="sibTrans" cxnId="{DA0A1E00-0343-4376-93E3-3A3F46C71149}">
      <dgm:prSet/>
      <dgm:spPr/>
      <dgm:t>
        <a:bodyPr/>
        <a:lstStyle/>
        <a:p>
          <a:endParaRPr lang="en-US"/>
        </a:p>
      </dgm:t>
    </dgm:pt>
    <dgm:pt modelId="{6517874D-A73D-4282-A9FF-0C319BEC99EE}">
      <dgm:prSet/>
      <dgm:spPr/>
      <dgm:t>
        <a:bodyPr/>
        <a:lstStyle/>
        <a:p>
          <a:r>
            <a:rPr lang="en-US"/>
            <a:t>No species level distinction</a:t>
          </a:r>
        </a:p>
      </dgm:t>
    </dgm:pt>
    <dgm:pt modelId="{75FC9664-71F5-41D6-9DE0-7AF979980EE6}" type="parTrans" cxnId="{0D9A1E64-ABCB-40AF-81B3-55E07A426C79}">
      <dgm:prSet/>
      <dgm:spPr/>
      <dgm:t>
        <a:bodyPr/>
        <a:lstStyle/>
        <a:p>
          <a:endParaRPr lang="en-US"/>
        </a:p>
      </dgm:t>
    </dgm:pt>
    <dgm:pt modelId="{64360358-B2DF-4C70-9C0A-A1080ECA098A}" type="sibTrans" cxnId="{0D9A1E64-ABCB-40AF-81B3-55E07A426C79}">
      <dgm:prSet/>
      <dgm:spPr/>
      <dgm:t>
        <a:bodyPr/>
        <a:lstStyle/>
        <a:p>
          <a:endParaRPr lang="en-US"/>
        </a:p>
      </dgm:t>
    </dgm:pt>
    <dgm:pt modelId="{E55A5B5D-D817-4EB7-BDE5-606316790427}">
      <dgm:prSet/>
      <dgm:spPr/>
      <dgm:t>
        <a:bodyPr/>
        <a:lstStyle/>
        <a:p>
          <a:r>
            <a:rPr lang="en-US"/>
            <a:t>Only green-leafed “normal” leaves</a:t>
          </a:r>
        </a:p>
      </dgm:t>
    </dgm:pt>
    <dgm:pt modelId="{44C58EB5-5290-43B8-8FB6-0B6273AC3E66}" type="parTrans" cxnId="{6E16C416-F4D6-4DED-9DD3-91F036148829}">
      <dgm:prSet/>
      <dgm:spPr/>
      <dgm:t>
        <a:bodyPr/>
        <a:lstStyle/>
        <a:p>
          <a:endParaRPr lang="en-US"/>
        </a:p>
      </dgm:t>
    </dgm:pt>
    <dgm:pt modelId="{9CDC5B14-E4FD-44EF-B70C-31E3E265AA51}" type="sibTrans" cxnId="{6E16C416-F4D6-4DED-9DD3-91F036148829}">
      <dgm:prSet/>
      <dgm:spPr/>
      <dgm:t>
        <a:bodyPr/>
        <a:lstStyle/>
        <a:p>
          <a:endParaRPr lang="en-US"/>
        </a:p>
      </dgm:t>
    </dgm:pt>
    <dgm:pt modelId="{536CAD17-3F12-4038-B276-D2F58672A00F}">
      <dgm:prSet/>
      <dgm:spPr/>
      <dgm:t>
        <a:bodyPr/>
        <a:lstStyle/>
        <a:p>
          <a:r>
            <a:rPr lang="en-US" dirty="0"/>
            <a:t>Video only taken up-close (within 5 feet)</a:t>
          </a:r>
        </a:p>
      </dgm:t>
    </dgm:pt>
    <dgm:pt modelId="{51F61D38-B045-433C-BA8F-7E23ED4E2B0C}" type="parTrans" cxnId="{761BF7D2-3933-4DCF-9BB1-FB0B331AD5E2}">
      <dgm:prSet/>
      <dgm:spPr/>
      <dgm:t>
        <a:bodyPr/>
        <a:lstStyle/>
        <a:p>
          <a:endParaRPr lang="en-US"/>
        </a:p>
      </dgm:t>
    </dgm:pt>
    <dgm:pt modelId="{DE914BF8-E0CB-466D-9CF7-71569727277E}" type="sibTrans" cxnId="{761BF7D2-3933-4DCF-9BB1-FB0B331AD5E2}">
      <dgm:prSet/>
      <dgm:spPr/>
      <dgm:t>
        <a:bodyPr/>
        <a:lstStyle/>
        <a:p>
          <a:endParaRPr lang="en-US"/>
        </a:p>
      </dgm:t>
    </dgm:pt>
    <dgm:pt modelId="{C8A9CFA8-D284-42B7-A89E-029300D6B267}" type="pres">
      <dgm:prSet presAssocID="{EA22C5AF-640D-4D79-B8CD-9B571A45C9BC}" presName="vert0" presStyleCnt="0">
        <dgm:presLayoutVars>
          <dgm:dir/>
          <dgm:animOne val="branch"/>
          <dgm:animLvl val="lvl"/>
        </dgm:presLayoutVars>
      </dgm:prSet>
      <dgm:spPr/>
    </dgm:pt>
    <dgm:pt modelId="{015FC027-B4AF-4948-9843-B4162D3C2D91}" type="pres">
      <dgm:prSet presAssocID="{B8357CD4-B15F-4AA0-B486-B35D8B525208}" presName="thickLine" presStyleLbl="alignNode1" presStyleIdx="0" presStyleCnt="4"/>
      <dgm:spPr/>
    </dgm:pt>
    <dgm:pt modelId="{5DD7FA01-3E25-477F-A09D-C2D7CEB50A48}" type="pres">
      <dgm:prSet presAssocID="{B8357CD4-B15F-4AA0-B486-B35D8B525208}" presName="horz1" presStyleCnt="0"/>
      <dgm:spPr/>
    </dgm:pt>
    <dgm:pt modelId="{C57C168D-C2F7-46C0-8EDB-D93D932E6E43}" type="pres">
      <dgm:prSet presAssocID="{B8357CD4-B15F-4AA0-B486-B35D8B525208}" presName="tx1" presStyleLbl="revTx" presStyleIdx="0" presStyleCnt="4"/>
      <dgm:spPr/>
    </dgm:pt>
    <dgm:pt modelId="{54A38432-69A2-4516-8C44-89C677231381}" type="pres">
      <dgm:prSet presAssocID="{B8357CD4-B15F-4AA0-B486-B35D8B525208}" presName="vert1" presStyleCnt="0"/>
      <dgm:spPr/>
    </dgm:pt>
    <dgm:pt modelId="{6ACCDFFE-D121-4751-9EED-9C4A1BB0E227}" type="pres">
      <dgm:prSet presAssocID="{6517874D-A73D-4282-A9FF-0C319BEC99EE}" presName="thickLine" presStyleLbl="alignNode1" presStyleIdx="1" presStyleCnt="4"/>
      <dgm:spPr/>
    </dgm:pt>
    <dgm:pt modelId="{EC283910-162D-434A-B287-31DE8C18CF31}" type="pres">
      <dgm:prSet presAssocID="{6517874D-A73D-4282-A9FF-0C319BEC99EE}" presName="horz1" presStyleCnt="0"/>
      <dgm:spPr/>
    </dgm:pt>
    <dgm:pt modelId="{6754394C-9728-45A3-ABD9-3FFEE44FCE67}" type="pres">
      <dgm:prSet presAssocID="{6517874D-A73D-4282-A9FF-0C319BEC99EE}" presName="tx1" presStyleLbl="revTx" presStyleIdx="1" presStyleCnt="4"/>
      <dgm:spPr/>
    </dgm:pt>
    <dgm:pt modelId="{A85A3246-3FAE-4882-8EA2-C93607982E6D}" type="pres">
      <dgm:prSet presAssocID="{6517874D-A73D-4282-A9FF-0C319BEC99EE}" presName="vert1" presStyleCnt="0"/>
      <dgm:spPr/>
    </dgm:pt>
    <dgm:pt modelId="{CF3FBB10-A8C5-4732-BC0F-2E07D9E0387A}" type="pres">
      <dgm:prSet presAssocID="{E55A5B5D-D817-4EB7-BDE5-606316790427}" presName="thickLine" presStyleLbl="alignNode1" presStyleIdx="2" presStyleCnt="4"/>
      <dgm:spPr/>
    </dgm:pt>
    <dgm:pt modelId="{51B4452A-1BBD-42A1-A8FB-60B86A4CC10E}" type="pres">
      <dgm:prSet presAssocID="{E55A5B5D-D817-4EB7-BDE5-606316790427}" presName="horz1" presStyleCnt="0"/>
      <dgm:spPr/>
    </dgm:pt>
    <dgm:pt modelId="{C2EDFEE7-0914-4801-A3A8-4C9C66308000}" type="pres">
      <dgm:prSet presAssocID="{E55A5B5D-D817-4EB7-BDE5-606316790427}" presName="tx1" presStyleLbl="revTx" presStyleIdx="2" presStyleCnt="4"/>
      <dgm:spPr/>
    </dgm:pt>
    <dgm:pt modelId="{0B479CC1-B293-415C-A360-8CA4A0F8219C}" type="pres">
      <dgm:prSet presAssocID="{E55A5B5D-D817-4EB7-BDE5-606316790427}" presName="vert1" presStyleCnt="0"/>
      <dgm:spPr/>
    </dgm:pt>
    <dgm:pt modelId="{3C07DECB-AEE6-49B8-A415-F6D2438F45B9}" type="pres">
      <dgm:prSet presAssocID="{536CAD17-3F12-4038-B276-D2F58672A00F}" presName="thickLine" presStyleLbl="alignNode1" presStyleIdx="3" presStyleCnt="4"/>
      <dgm:spPr/>
    </dgm:pt>
    <dgm:pt modelId="{C5476910-C9FF-4F8E-899C-CD026E8CDE40}" type="pres">
      <dgm:prSet presAssocID="{536CAD17-3F12-4038-B276-D2F58672A00F}" presName="horz1" presStyleCnt="0"/>
      <dgm:spPr/>
    </dgm:pt>
    <dgm:pt modelId="{43B2977E-7B9E-4378-8AAC-202C67D819A4}" type="pres">
      <dgm:prSet presAssocID="{536CAD17-3F12-4038-B276-D2F58672A00F}" presName="tx1" presStyleLbl="revTx" presStyleIdx="3" presStyleCnt="4"/>
      <dgm:spPr/>
    </dgm:pt>
    <dgm:pt modelId="{D1EC1562-98E9-401D-A8BC-4A449E98FA6E}" type="pres">
      <dgm:prSet presAssocID="{536CAD17-3F12-4038-B276-D2F58672A00F}" presName="vert1" presStyleCnt="0"/>
      <dgm:spPr/>
    </dgm:pt>
  </dgm:ptLst>
  <dgm:cxnLst>
    <dgm:cxn modelId="{DA0A1E00-0343-4376-93E3-3A3F46C71149}" srcId="{EA22C5AF-640D-4D79-B8CD-9B571A45C9BC}" destId="{B8357CD4-B15F-4AA0-B486-B35D8B525208}" srcOrd="0" destOrd="0" parTransId="{E5913534-C18C-4CFC-87B5-552E95D1ABF6}" sibTransId="{0CEB113A-D168-4BA8-8725-A172B326FD8A}"/>
    <dgm:cxn modelId="{6E16C416-F4D6-4DED-9DD3-91F036148829}" srcId="{EA22C5AF-640D-4D79-B8CD-9B571A45C9BC}" destId="{E55A5B5D-D817-4EB7-BDE5-606316790427}" srcOrd="2" destOrd="0" parTransId="{44C58EB5-5290-43B8-8FB6-0B6273AC3E66}" sibTransId="{9CDC5B14-E4FD-44EF-B70C-31E3E265AA51}"/>
    <dgm:cxn modelId="{2B7CA224-DA68-4E8A-9189-183B3F58FD8D}" type="presOf" srcId="{6517874D-A73D-4282-A9FF-0C319BEC99EE}" destId="{6754394C-9728-45A3-ABD9-3FFEE44FCE67}" srcOrd="0" destOrd="0" presId="urn:microsoft.com/office/officeart/2008/layout/LinedList"/>
    <dgm:cxn modelId="{C9CC8028-DE32-4725-A0FF-EE656EA70764}" type="presOf" srcId="{EA22C5AF-640D-4D79-B8CD-9B571A45C9BC}" destId="{C8A9CFA8-D284-42B7-A89E-029300D6B267}" srcOrd="0" destOrd="0" presId="urn:microsoft.com/office/officeart/2008/layout/LinedList"/>
    <dgm:cxn modelId="{DC8D6843-35FD-4FB9-9E14-94CCFE969FBC}" type="presOf" srcId="{B8357CD4-B15F-4AA0-B486-B35D8B525208}" destId="{C57C168D-C2F7-46C0-8EDB-D93D932E6E43}" srcOrd="0" destOrd="0" presId="urn:microsoft.com/office/officeart/2008/layout/LinedList"/>
    <dgm:cxn modelId="{0D9A1E64-ABCB-40AF-81B3-55E07A426C79}" srcId="{EA22C5AF-640D-4D79-B8CD-9B571A45C9BC}" destId="{6517874D-A73D-4282-A9FF-0C319BEC99EE}" srcOrd="1" destOrd="0" parTransId="{75FC9664-71F5-41D6-9DE0-7AF979980EE6}" sibTransId="{64360358-B2DF-4C70-9C0A-A1080ECA098A}"/>
    <dgm:cxn modelId="{761BF7D2-3933-4DCF-9BB1-FB0B331AD5E2}" srcId="{EA22C5AF-640D-4D79-B8CD-9B571A45C9BC}" destId="{536CAD17-3F12-4038-B276-D2F58672A00F}" srcOrd="3" destOrd="0" parTransId="{51F61D38-B045-433C-BA8F-7E23ED4E2B0C}" sibTransId="{DE914BF8-E0CB-466D-9CF7-71569727277E}"/>
    <dgm:cxn modelId="{EC52B0D3-2FB4-44D0-B083-D2465B140F18}" type="presOf" srcId="{E55A5B5D-D817-4EB7-BDE5-606316790427}" destId="{C2EDFEE7-0914-4801-A3A8-4C9C66308000}" srcOrd="0" destOrd="0" presId="urn:microsoft.com/office/officeart/2008/layout/LinedList"/>
    <dgm:cxn modelId="{D2FA3DF8-DAB8-42BB-B114-6A7832D8AD79}" type="presOf" srcId="{536CAD17-3F12-4038-B276-D2F58672A00F}" destId="{43B2977E-7B9E-4378-8AAC-202C67D819A4}" srcOrd="0" destOrd="0" presId="urn:microsoft.com/office/officeart/2008/layout/LinedList"/>
    <dgm:cxn modelId="{0A61D35F-9A7F-4362-8A6A-0F1F56431BDC}" type="presParOf" srcId="{C8A9CFA8-D284-42B7-A89E-029300D6B267}" destId="{015FC027-B4AF-4948-9843-B4162D3C2D91}" srcOrd="0" destOrd="0" presId="urn:microsoft.com/office/officeart/2008/layout/LinedList"/>
    <dgm:cxn modelId="{BEBCEBD7-A2B5-4467-82F8-5F538393BE74}" type="presParOf" srcId="{C8A9CFA8-D284-42B7-A89E-029300D6B267}" destId="{5DD7FA01-3E25-477F-A09D-C2D7CEB50A48}" srcOrd="1" destOrd="0" presId="urn:microsoft.com/office/officeart/2008/layout/LinedList"/>
    <dgm:cxn modelId="{FDED90F7-020D-4585-B693-992F2E02B901}" type="presParOf" srcId="{5DD7FA01-3E25-477F-A09D-C2D7CEB50A48}" destId="{C57C168D-C2F7-46C0-8EDB-D93D932E6E43}" srcOrd="0" destOrd="0" presId="urn:microsoft.com/office/officeart/2008/layout/LinedList"/>
    <dgm:cxn modelId="{0CB8DF52-A36E-489A-83D7-846FA8A10C90}" type="presParOf" srcId="{5DD7FA01-3E25-477F-A09D-C2D7CEB50A48}" destId="{54A38432-69A2-4516-8C44-89C677231381}" srcOrd="1" destOrd="0" presId="urn:microsoft.com/office/officeart/2008/layout/LinedList"/>
    <dgm:cxn modelId="{C82F213F-A1DE-4E62-AD4F-958BB3E73760}" type="presParOf" srcId="{C8A9CFA8-D284-42B7-A89E-029300D6B267}" destId="{6ACCDFFE-D121-4751-9EED-9C4A1BB0E227}" srcOrd="2" destOrd="0" presId="urn:microsoft.com/office/officeart/2008/layout/LinedList"/>
    <dgm:cxn modelId="{5FADE0AB-728B-4ED7-9E9B-4A892A50DC21}" type="presParOf" srcId="{C8A9CFA8-D284-42B7-A89E-029300D6B267}" destId="{EC283910-162D-434A-B287-31DE8C18CF31}" srcOrd="3" destOrd="0" presId="urn:microsoft.com/office/officeart/2008/layout/LinedList"/>
    <dgm:cxn modelId="{024D1249-FBF8-4299-AA75-001F51BC472B}" type="presParOf" srcId="{EC283910-162D-434A-B287-31DE8C18CF31}" destId="{6754394C-9728-45A3-ABD9-3FFEE44FCE67}" srcOrd="0" destOrd="0" presId="urn:microsoft.com/office/officeart/2008/layout/LinedList"/>
    <dgm:cxn modelId="{9A0F3FF7-06AB-4A63-AE48-0D93FDAA1637}" type="presParOf" srcId="{EC283910-162D-434A-B287-31DE8C18CF31}" destId="{A85A3246-3FAE-4882-8EA2-C93607982E6D}" srcOrd="1" destOrd="0" presId="urn:microsoft.com/office/officeart/2008/layout/LinedList"/>
    <dgm:cxn modelId="{8505822C-D4BB-4C29-B36B-79BECD75B82E}" type="presParOf" srcId="{C8A9CFA8-D284-42B7-A89E-029300D6B267}" destId="{CF3FBB10-A8C5-4732-BC0F-2E07D9E0387A}" srcOrd="4" destOrd="0" presId="urn:microsoft.com/office/officeart/2008/layout/LinedList"/>
    <dgm:cxn modelId="{AFD5FA2E-BCFD-42EC-B08C-83984520741D}" type="presParOf" srcId="{C8A9CFA8-D284-42B7-A89E-029300D6B267}" destId="{51B4452A-1BBD-42A1-A8FB-60B86A4CC10E}" srcOrd="5" destOrd="0" presId="urn:microsoft.com/office/officeart/2008/layout/LinedList"/>
    <dgm:cxn modelId="{E2F90F32-9414-4ECC-9932-3C1B72461B65}" type="presParOf" srcId="{51B4452A-1BBD-42A1-A8FB-60B86A4CC10E}" destId="{C2EDFEE7-0914-4801-A3A8-4C9C66308000}" srcOrd="0" destOrd="0" presId="urn:microsoft.com/office/officeart/2008/layout/LinedList"/>
    <dgm:cxn modelId="{FBCA07E7-61D6-4C4A-8E95-F4924D737F05}" type="presParOf" srcId="{51B4452A-1BBD-42A1-A8FB-60B86A4CC10E}" destId="{0B479CC1-B293-415C-A360-8CA4A0F8219C}" srcOrd="1" destOrd="0" presId="urn:microsoft.com/office/officeart/2008/layout/LinedList"/>
    <dgm:cxn modelId="{47720B4B-1DDC-4603-8C66-E0DCEAD6FD66}" type="presParOf" srcId="{C8A9CFA8-D284-42B7-A89E-029300D6B267}" destId="{3C07DECB-AEE6-49B8-A415-F6D2438F45B9}" srcOrd="6" destOrd="0" presId="urn:microsoft.com/office/officeart/2008/layout/LinedList"/>
    <dgm:cxn modelId="{CD2129BE-05D5-4604-9FFF-0A6664BDBBD4}" type="presParOf" srcId="{C8A9CFA8-D284-42B7-A89E-029300D6B267}" destId="{C5476910-C9FF-4F8E-899C-CD026E8CDE40}" srcOrd="7" destOrd="0" presId="urn:microsoft.com/office/officeart/2008/layout/LinedList"/>
    <dgm:cxn modelId="{4DC00521-5A8D-4A95-931E-D7FB4A032872}" type="presParOf" srcId="{C5476910-C9FF-4F8E-899C-CD026E8CDE40}" destId="{43B2977E-7B9E-4378-8AAC-202C67D819A4}" srcOrd="0" destOrd="0" presId="urn:microsoft.com/office/officeart/2008/layout/LinedList"/>
    <dgm:cxn modelId="{80858584-4C69-47DC-B273-87C85ACCCFB1}" type="presParOf" srcId="{C5476910-C9FF-4F8E-899C-CD026E8CDE40}" destId="{D1EC1562-98E9-401D-A8BC-4A449E98FA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FC027-B4AF-4948-9843-B4162D3C2D91}">
      <dsp:nvSpPr>
        <dsp:cNvPr id="0" name=""/>
        <dsp:cNvSpPr/>
      </dsp:nvSpPr>
      <dsp:spPr>
        <a:xfrm>
          <a:off x="0" y="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7C168D-C2F7-46C0-8EDB-D93D932E6E43}">
      <dsp:nvSpPr>
        <dsp:cNvPr id="0" name=""/>
        <dsp:cNvSpPr/>
      </dsp:nvSpPr>
      <dsp:spPr>
        <a:xfrm>
          <a:off x="0" y="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Simple binary problem</a:t>
          </a:r>
        </a:p>
      </dsp:txBody>
      <dsp:txXfrm>
        <a:off x="0" y="0"/>
        <a:ext cx="6266011" cy="1224886"/>
      </dsp:txXfrm>
    </dsp:sp>
    <dsp:sp modelId="{6ACCDFFE-D121-4751-9EED-9C4A1BB0E227}">
      <dsp:nvSpPr>
        <dsp:cNvPr id="0" name=""/>
        <dsp:cNvSpPr/>
      </dsp:nvSpPr>
      <dsp:spPr>
        <a:xfrm>
          <a:off x="0" y="12248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1761182"/>
                <a:satOff val="-1520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1761182"/>
                <a:satOff val="-1520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761182"/>
              <a:satOff val="-1520"/>
              <a:lumOff val="-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54394C-9728-45A3-ABD9-3FFEE44FCE67}">
      <dsp:nvSpPr>
        <dsp:cNvPr id="0" name=""/>
        <dsp:cNvSpPr/>
      </dsp:nvSpPr>
      <dsp:spPr>
        <a:xfrm>
          <a:off x="0" y="1224886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No species level distinction</a:t>
          </a:r>
        </a:p>
      </dsp:txBody>
      <dsp:txXfrm>
        <a:off x="0" y="1224886"/>
        <a:ext cx="6266011" cy="1224886"/>
      </dsp:txXfrm>
    </dsp:sp>
    <dsp:sp modelId="{CF3FBB10-A8C5-4732-BC0F-2E07D9E0387A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3522364"/>
                <a:satOff val="-3039"/>
                <a:lumOff val="-8365"/>
                <a:alphaOff val="0"/>
                <a:tint val="96000"/>
                <a:lumMod val="104000"/>
              </a:schemeClr>
            </a:gs>
            <a:gs pos="100000">
              <a:schemeClr val="accent2">
                <a:hueOff val="3522364"/>
                <a:satOff val="-3039"/>
                <a:lumOff val="-8365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522364"/>
              <a:satOff val="-3039"/>
              <a:lumOff val="-8365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EDFEE7-0914-4801-A3A8-4C9C66308000}">
      <dsp:nvSpPr>
        <dsp:cNvPr id="0" name=""/>
        <dsp:cNvSpPr/>
      </dsp:nvSpPr>
      <dsp:spPr>
        <a:xfrm>
          <a:off x="0" y="2449773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Only green-leafed “normal” leaves</a:t>
          </a:r>
        </a:p>
      </dsp:txBody>
      <dsp:txXfrm>
        <a:off x="0" y="2449773"/>
        <a:ext cx="6266011" cy="1224886"/>
      </dsp:txXfrm>
    </dsp:sp>
    <dsp:sp modelId="{3C07DECB-AEE6-49B8-A415-F6D2438F45B9}">
      <dsp:nvSpPr>
        <dsp:cNvPr id="0" name=""/>
        <dsp:cNvSpPr/>
      </dsp:nvSpPr>
      <dsp:spPr>
        <a:xfrm>
          <a:off x="0" y="36746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5283545"/>
                <a:satOff val="-4559"/>
                <a:lumOff val="-12548"/>
                <a:alphaOff val="0"/>
                <a:tint val="96000"/>
                <a:lumMod val="104000"/>
              </a:schemeClr>
            </a:gs>
            <a:gs pos="100000">
              <a:schemeClr val="accent2">
                <a:hueOff val="5283545"/>
                <a:satOff val="-4559"/>
                <a:lumOff val="-1254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5283545"/>
              <a:satOff val="-4559"/>
              <a:lumOff val="-1254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B2977E-7B9E-4378-8AAC-202C67D819A4}">
      <dsp:nvSpPr>
        <dsp:cNvPr id="0" name=""/>
        <dsp:cNvSpPr/>
      </dsp:nvSpPr>
      <dsp:spPr>
        <a:xfrm>
          <a:off x="0" y="367466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Video only taken up-close (within 5 feet)</a:t>
          </a:r>
        </a:p>
      </dsp:txBody>
      <dsp:txXfrm>
        <a:off x="0" y="3674660"/>
        <a:ext cx="6266011" cy="1224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DC926-5C81-4956-A0EC-D8BD1FCF67EA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02F1F-BD24-400A-A755-AD231733B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96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25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Data wrangling steps and key takeaways (1-2 slides)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Show 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26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54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Analysis results (1-2 slides)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2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5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97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4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Recommendations for your client based on your results (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03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Practical considerations, suggestions for improvement, and future work (1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37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Practical considerations, suggestions for improvement, and future work (1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21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9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Data wrangling steps and key takeaways (1-2 slides)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Show 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Data wrangling steps and key takeaways (1-2 slides)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Show 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0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95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Modeling (e.g. machine learning) at a high level (i.e. What method did you choose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why?) (1-2 slides)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54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58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9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7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6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9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56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79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55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72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96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3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3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6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8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6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53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5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A12C1BE1-E84C-401B-A1CE-52CEAEE39F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8" r="29966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A127A5-4C76-421A-943E-80BCFDE63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233378"/>
            <a:ext cx="5441285" cy="2364964"/>
          </a:xfrm>
        </p:spPr>
        <p:txBody>
          <a:bodyPr>
            <a:normAutofit/>
          </a:bodyPr>
          <a:lstStyle/>
          <a:p>
            <a:r>
              <a:rPr lang="en-US" dirty="0"/>
              <a:t>Maple and Oak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79A65-2500-4354-A88F-128605DD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3598339"/>
            <a:ext cx="5441286" cy="1675335"/>
          </a:xfrm>
        </p:spPr>
        <p:txBody>
          <a:bodyPr>
            <a:normAutofit/>
          </a:bodyPr>
          <a:lstStyle/>
          <a:p>
            <a:r>
              <a:rPr lang="en-US" dirty="0"/>
              <a:t>Building a deep learning binary classifier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6AF17-7D78-4FEB-B9D7-38209978F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5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Cell phone video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~8 videos each of maple/oak </a:t>
            </a:r>
          </a:p>
        </p:txBody>
      </p:sp>
    </p:spTree>
    <p:extLst>
      <p:ext uri="{BB962C8B-B14F-4D97-AF65-F5344CB8AC3E}">
        <p14:creationId xmlns:p14="http://schemas.microsoft.com/office/powerpoint/2010/main" val="278973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</a:t>
            </a:r>
          </a:p>
        </p:txBody>
      </p:sp>
      <p:pic>
        <p:nvPicPr>
          <p:cNvPr id="4" name="maple_5">
            <a:hlinkClick r:id="" action="ppaction://media"/>
            <a:extLst>
              <a:ext uri="{FF2B5EF4-FFF2-40B4-BE49-F238E27FC236}">
                <a16:creationId xmlns:a16="http://schemas.microsoft.com/office/drawing/2014/main" id="{E5242479-3D5F-4A19-9A12-94B9B8B2A2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5215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Image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Every 10 frames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3 images per second</a:t>
            </a:r>
          </a:p>
        </p:txBody>
      </p:sp>
    </p:spTree>
    <p:extLst>
      <p:ext uri="{BB962C8B-B14F-4D97-AF65-F5344CB8AC3E}">
        <p14:creationId xmlns:p14="http://schemas.microsoft.com/office/powerpoint/2010/main" val="288735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40985" cy="970450"/>
          </a:xfrm>
        </p:spPr>
        <p:txBody>
          <a:bodyPr>
            <a:normAutofit/>
          </a:bodyPr>
          <a:lstStyle/>
          <a:p>
            <a:r>
              <a:rPr lang="en-US" sz="2800" dirty="0"/>
              <a:t>Augmentations</a:t>
            </a:r>
          </a:p>
        </p:txBody>
      </p:sp>
      <p:pic>
        <p:nvPicPr>
          <p:cNvPr id="6" name="Picture 5" descr="A bird in a tree&#10;&#10;Description automatically generated with medium confidence">
            <a:extLst>
              <a:ext uri="{FF2B5EF4-FFF2-40B4-BE49-F238E27FC236}">
                <a16:creationId xmlns:a16="http://schemas.microsoft.com/office/drawing/2014/main" id="{A8002411-AA78-4A00-A85C-A1DE393C0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347" y="730716"/>
            <a:ext cx="2800350" cy="2800350"/>
          </a:xfrm>
          <a:prstGeom prst="rect">
            <a:avLst/>
          </a:prstGeom>
        </p:spPr>
      </p:pic>
      <p:pic>
        <p:nvPicPr>
          <p:cNvPr id="8" name="Picture 7" descr="A bird in a tree&#10;&#10;Description automatically generated with medium confidence">
            <a:extLst>
              <a:ext uri="{FF2B5EF4-FFF2-40B4-BE49-F238E27FC236}">
                <a16:creationId xmlns:a16="http://schemas.microsoft.com/office/drawing/2014/main" id="{4C801D5A-976D-41E0-ACEB-0794C2CF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12" y="3667422"/>
            <a:ext cx="2800350" cy="2800350"/>
          </a:xfrm>
          <a:prstGeom prst="rect">
            <a:avLst/>
          </a:prstGeom>
        </p:spPr>
      </p:pic>
      <p:pic>
        <p:nvPicPr>
          <p:cNvPr id="10" name="Picture 9" descr="A bird in a tree&#10;&#10;Description automatically generated with low confidence">
            <a:extLst>
              <a:ext uri="{FF2B5EF4-FFF2-40B4-BE49-F238E27FC236}">
                <a16:creationId xmlns:a16="http://schemas.microsoft.com/office/drawing/2014/main" id="{648F91AC-B1C9-429F-AF03-33AA897AE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438" y="3667422"/>
            <a:ext cx="2800350" cy="28003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DB95B5-CA67-4CC5-A9AD-FDC0A684AB05}"/>
              </a:ext>
            </a:extLst>
          </p:cNvPr>
          <p:cNvCxnSpPr/>
          <p:nvPr/>
        </p:nvCxnSpPr>
        <p:spPr>
          <a:xfrm>
            <a:off x="7955280" y="2130891"/>
            <a:ext cx="1943100" cy="1298109"/>
          </a:xfrm>
          <a:prstGeom prst="straightConnector1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066DDA-E1C8-4B2A-B988-D6686C7CE104}"/>
              </a:ext>
            </a:extLst>
          </p:cNvPr>
          <p:cNvCxnSpPr>
            <a:cxnSpLocks/>
          </p:cNvCxnSpPr>
          <p:nvPr/>
        </p:nvCxnSpPr>
        <p:spPr>
          <a:xfrm flipH="1">
            <a:off x="2823210" y="2201079"/>
            <a:ext cx="1506554" cy="1079331"/>
          </a:xfrm>
          <a:prstGeom prst="straightConnector1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6DDBBF5F-9091-4074-BE66-E2A573CB3CB9}"/>
              </a:ext>
            </a:extLst>
          </p:cNvPr>
          <p:cNvSpPr/>
          <p:nvPr/>
        </p:nvSpPr>
        <p:spPr>
          <a:xfrm rot="17778701">
            <a:off x="9532620" y="2201079"/>
            <a:ext cx="1216152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E9308301-1008-4816-AFB5-21D4F565BDBD}"/>
              </a:ext>
            </a:extLst>
          </p:cNvPr>
          <p:cNvSpPr/>
          <p:nvPr/>
        </p:nvSpPr>
        <p:spPr>
          <a:xfrm>
            <a:off x="1975385" y="2254165"/>
            <a:ext cx="1371600" cy="4865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4AF46F-D821-4021-873D-6BD369159A5E}"/>
              </a:ext>
            </a:extLst>
          </p:cNvPr>
          <p:cNvSpPr/>
          <p:nvPr/>
        </p:nvSpPr>
        <p:spPr>
          <a:xfrm>
            <a:off x="441960" y="1580050"/>
            <a:ext cx="2732375" cy="1703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16 videos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537C41-9A2C-46AB-ACD7-9136B14089A1}"/>
              </a:ext>
            </a:extLst>
          </p:cNvPr>
          <p:cNvSpPr/>
          <p:nvPr/>
        </p:nvSpPr>
        <p:spPr>
          <a:xfrm>
            <a:off x="2091690" y="4253570"/>
            <a:ext cx="3486150" cy="2023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~2800 raw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A9404E-4961-4117-A267-2FA6BE498276}"/>
              </a:ext>
            </a:extLst>
          </p:cNvPr>
          <p:cNvSpPr/>
          <p:nvPr/>
        </p:nvSpPr>
        <p:spPr>
          <a:xfrm>
            <a:off x="7471410" y="1981602"/>
            <a:ext cx="4434840" cy="28947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7000 final images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0BA981F-F4F6-4401-A5B1-C6D430FE35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08663" y="3328987"/>
            <a:ext cx="983275" cy="891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80CA2C-7E4E-4F5C-833D-C81736236DCA}"/>
              </a:ext>
            </a:extLst>
          </p:cNvPr>
          <p:cNvCxnSpPr>
            <a:cxnSpLocks/>
          </p:cNvCxnSpPr>
          <p:nvPr/>
        </p:nvCxnSpPr>
        <p:spPr>
          <a:xfrm flipV="1">
            <a:off x="5577840" y="3166110"/>
            <a:ext cx="1893570" cy="17102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4">
            <a:extLst>
              <a:ext uri="{FF2B5EF4-FFF2-40B4-BE49-F238E27FC236}">
                <a16:creationId xmlns:a16="http://schemas.microsoft.com/office/drawing/2014/main" id="{A07AE6F6-FEAE-44B5-BBC4-92B5BA7C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4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Final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66739"/>
            <a:ext cx="10353762" cy="40587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DenseNet169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Deep learning model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Over 12 million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1 hour of training</a:t>
            </a:r>
          </a:p>
        </p:txBody>
      </p:sp>
    </p:spTree>
    <p:extLst>
      <p:ext uri="{BB962C8B-B14F-4D97-AF65-F5344CB8AC3E}">
        <p14:creationId xmlns:p14="http://schemas.microsoft.com/office/powerpoint/2010/main" val="58595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4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45FA-D681-49D9-9BF3-EA60E415A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172629"/>
            <a:ext cx="10353762" cy="97045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4000" dirty="0"/>
              <a:t>Accuracy of 98%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D9B924-319C-4C03-BCC3-DA588620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Results?</a:t>
            </a:r>
          </a:p>
        </p:txBody>
      </p:sp>
    </p:spTree>
    <p:extLst>
      <p:ext uri="{BB962C8B-B14F-4D97-AF65-F5344CB8AC3E}">
        <p14:creationId xmlns:p14="http://schemas.microsoft.com/office/powerpoint/2010/main" val="24727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37FC9-E78F-4C2F-8903-2AA1B8FD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279"/>
            <a:ext cx="5887402" cy="5772861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157983E2-BE91-4FB3-B180-6903B16C2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4790" y="2792730"/>
            <a:ext cx="1916430" cy="19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5B2F38A9-FAE9-4886-89F7-543FD660B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1930" y="2491740"/>
            <a:ext cx="2567940" cy="25679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4728DD-1467-4EED-97C6-C4B9B621C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" y="787009"/>
            <a:ext cx="6096000" cy="59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9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13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FCCEF9-3B5C-4EBF-8E84-F74AFB240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599"/>
            <a:ext cx="6096000" cy="5977401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5B2F38A9-FAE9-4886-89F7-543FD660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7640" y="2491740"/>
            <a:ext cx="2567940" cy="25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1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157983E2-BE91-4FB3-B180-6903B16C2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080" y="2769870"/>
            <a:ext cx="1916430" cy="1916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874661-ACB7-4FF5-953B-6997EAA16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0599"/>
            <a:ext cx="6096000" cy="59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7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5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9DA1-6866-4196-B11F-942E43FD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DE677-74D7-4FC3-B147-36FD4F72C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Use model to identify leaf as maple or oak with high confidence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Take image up close – within a couple feet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For best results, take video and input hundred images – near 100% accuracy</a:t>
            </a:r>
          </a:p>
        </p:txBody>
      </p:sp>
    </p:spTree>
    <p:extLst>
      <p:ext uri="{BB962C8B-B14F-4D97-AF65-F5344CB8AC3E}">
        <p14:creationId xmlns:p14="http://schemas.microsoft.com/office/powerpoint/2010/main" val="412179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#1</a:t>
            </a:r>
          </a:p>
          <a:p>
            <a:pPr marL="36900" indent="0">
              <a:buNone/>
            </a:pPr>
            <a:r>
              <a:rPr lang="en-US" sz="4000" dirty="0"/>
              <a:t>Identify model’s specific weaknesses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317695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#2</a:t>
            </a:r>
          </a:p>
          <a:p>
            <a:pPr marL="36900" indent="0">
              <a:buNone/>
            </a:pPr>
            <a:r>
              <a:rPr lang="en-US" sz="4000" dirty="0"/>
              <a:t>Create multi-class classifier</a:t>
            </a:r>
          </a:p>
          <a:p>
            <a:pPr marL="985500" lvl="1" indent="-571500">
              <a:buFontTx/>
              <a:buChar char="-"/>
            </a:pPr>
            <a:r>
              <a:rPr lang="en-US" sz="3800" dirty="0"/>
              <a:t>Specific species of maple, oak</a:t>
            </a:r>
          </a:p>
          <a:p>
            <a:pPr marL="985500" lvl="1" indent="-571500">
              <a:buFontTx/>
              <a:buChar char="-"/>
            </a:pPr>
            <a:r>
              <a:rPr lang="en-US" sz="3800" dirty="0"/>
              <a:t>Different species of trees</a:t>
            </a:r>
          </a:p>
        </p:txBody>
      </p:sp>
    </p:spTree>
    <p:extLst>
      <p:ext uri="{BB962C8B-B14F-4D97-AF65-F5344CB8AC3E}">
        <p14:creationId xmlns:p14="http://schemas.microsoft.com/office/powerpoint/2010/main" val="260422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#3</a:t>
            </a:r>
          </a:p>
          <a:p>
            <a:pPr marL="36900" indent="0">
              <a:buNone/>
            </a:pPr>
            <a:r>
              <a:rPr lang="en-US" sz="4000" dirty="0"/>
              <a:t>Wider ranger of images</a:t>
            </a:r>
          </a:p>
          <a:p>
            <a:pPr lvl="1">
              <a:buFontTx/>
              <a:buChar char="-"/>
            </a:pPr>
            <a:r>
              <a:rPr lang="en-US" sz="3800" dirty="0"/>
              <a:t>Up-close, tree as distance</a:t>
            </a:r>
          </a:p>
          <a:p>
            <a:pPr lvl="1">
              <a:buFontTx/>
              <a:buChar char="-"/>
            </a:pPr>
            <a:r>
              <a:rPr lang="en-US" sz="3800" dirty="0"/>
              <a:t>Lighting</a:t>
            </a:r>
          </a:p>
          <a:p>
            <a:pPr lvl="1">
              <a:buFontTx/>
              <a:buChar char="-"/>
            </a:pPr>
            <a:r>
              <a:rPr lang="en-US" sz="3800" dirty="0"/>
              <a:t>Poor angles and occlusion</a:t>
            </a:r>
          </a:p>
        </p:txBody>
      </p:sp>
    </p:spTree>
    <p:extLst>
      <p:ext uri="{BB962C8B-B14F-4D97-AF65-F5344CB8AC3E}">
        <p14:creationId xmlns:p14="http://schemas.microsoft.com/office/powerpoint/2010/main" val="3266088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#4</a:t>
            </a:r>
          </a:p>
          <a:p>
            <a:pPr marL="36900" indent="0">
              <a:buNone/>
            </a:pPr>
            <a:r>
              <a:rPr lang="en-US" sz="4000" dirty="0"/>
              <a:t>Train all parameters (unfreeze the model)</a:t>
            </a:r>
          </a:p>
          <a:p>
            <a:pPr marL="36900" indent="0">
              <a:buNone/>
            </a:pPr>
            <a:r>
              <a:rPr lang="en-US" sz="4000" dirty="0"/>
              <a:t>Or build a model from scratch!</a:t>
            </a:r>
          </a:p>
        </p:txBody>
      </p:sp>
    </p:spTree>
    <p:extLst>
      <p:ext uri="{BB962C8B-B14F-4D97-AF65-F5344CB8AC3E}">
        <p14:creationId xmlns:p14="http://schemas.microsoft.com/office/powerpoint/2010/main" val="9516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883B8-53AE-4170-8DCC-2D6D16F5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EBEF-D58E-4AF2-8652-33042626B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268" y="5763175"/>
            <a:ext cx="8538815" cy="97045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3200" dirty="0"/>
              <a:t>Questions?</a:t>
            </a:r>
          </a:p>
        </p:txBody>
      </p:sp>
      <p:pic>
        <p:nvPicPr>
          <p:cNvPr id="4" name="Picture 3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FD0D473A-E2B4-4225-86F2-FAE090A3D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8" t="20707" r="26462" b="21333"/>
          <a:stretch/>
        </p:blipFill>
        <p:spPr>
          <a:xfrm>
            <a:off x="3576075" y="1684147"/>
            <a:ext cx="5029200" cy="39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Identify a leaf as oak or maple with a picture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4996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… as accurately as a human (or better)</a:t>
            </a:r>
          </a:p>
        </p:txBody>
      </p:sp>
    </p:spTree>
    <p:extLst>
      <p:ext uri="{BB962C8B-B14F-4D97-AF65-F5344CB8AC3E}">
        <p14:creationId xmlns:p14="http://schemas.microsoft.com/office/powerpoint/2010/main" val="50292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Who cares?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Many individuals want to be able to identify trees: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Arial" panose="020B0604020202020204" pitchFamily="34" charset="0"/>
              </a:rPr>
              <a:t>Park goers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Arial" panose="020B0604020202020204" pitchFamily="34" charset="0"/>
              </a:rPr>
              <a:t>Teachers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Arial" panose="020B0604020202020204" pitchFamily="34" charset="0"/>
              </a:rPr>
              <a:t>Park maintenance/Forestry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3018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Who cares?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… and some want to be able to do it remotely and automatically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0260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0695-76B2-4728-A4B6-0513BD14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Constraints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32A841-3876-4914-9400-39DC9FE51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7C984B-8F15-44D3-946D-C139131EC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26256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362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3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5E9B-3496-45BC-A9E3-8565F2B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41BF9-16FE-4F46-9A75-59104E07B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Convolutional Neural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Pre-trained model adopted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7000 images</a:t>
            </a:r>
          </a:p>
        </p:txBody>
      </p:sp>
    </p:spTree>
    <p:extLst>
      <p:ext uri="{BB962C8B-B14F-4D97-AF65-F5344CB8AC3E}">
        <p14:creationId xmlns:p14="http://schemas.microsoft.com/office/powerpoint/2010/main" val="1743568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485</TotalTime>
  <Words>599</Words>
  <Application>Microsoft Office PowerPoint</Application>
  <PresentationFormat>Widescreen</PresentationFormat>
  <Paragraphs>129</Paragraphs>
  <Slides>28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Calisto MT</vt:lpstr>
      <vt:lpstr>Wingdings 2</vt:lpstr>
      <vt:lpstr>Slate</vt:lpstr>
      <vt:lpstr>Maple and Oak</vt:lpstr>
      <vt:lpstr>Presentation Outline</vt:lpstr>
      <vt:lpstr>Problem</vt:lpstr>
      <vt:lpstr>Problem</vt:lpstr>
      <vt:lpstr>Who cares?</vt:lpstr>
      <vt:lpstr>Who cares?</vt:lpstr>
      <vt:lpstr>Constraints</vt:lpstr>
      <vt:lpstr>Presentation Outline</vt:lpstr>
      <vt:lpstr>Modeling</vt:lpstr>
      <vt:lpstr>Data</vt:lpstr>
      <vt:lpstr>Data</vt:lpstr>
      <vt:lpstr>Data</vt:lpstr>
      <vt:lpstr>Augmentations</vt:lpstr>
      <vt:lpstr>PowerPoint Presentation</vt:lpstr>
      <vt:lpstr>Final Model </vt:lpstr>
      <vt:lpstr>Presentation Outline</vt:lpstr>
      <vt:lpstr>Results?</vt:lpstr>
      <vt:lpstr>PowerPoint Presentation</vt:lpstr>
      <vt:lpstr>PowerPoint Presentation</vt:lpstr>
      <vt:lpstr>PowerPoint Presentation</vt:lpstr>
      <vt:lpstr>PowerPoint Presentation</vt:lpstr>
      <vt:lpstr>Presentation Outline</vt:lpstr>
      <vt:lpstr>Recommendations</vt:lpstr>
      <vt:lpstr>Future Work</vt:lpstr>
      <vt:lpstr>Future Work</vt:lpstr>
      <vt:lpstr>Future Work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will not vote?</dc:title>
  <dc:creator>Drew Bostrom</dc:creator>
  <cp:lastModifiedBy>Drew Bostrom</cp:lastModifiedBy>
  <cp:revision>32</cp:revision>
  <dcterms:created xsi:type="dcterms:W3CDTF">2021-05-05T21:13:49Z</dcterms:created>
  <dcterms:modified xsi:type="dcterms:W3CDTF">2021-07-15T16:48:33Z</dcterms:modified>
</cp:coreProperties>
</file>